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1" r:id="rId4"/>
    <p:sldId id="264" r:id="rId5"/>
    <p:sldId id="267" r:id="rId6"/>
    <p:sldId id="278" r:id="rId7"/>
    <p:sldId id="268" r:id="rId8"/>
    <p:sldId id="265" r:id="rId9"/>
    <p:sldId id="269" r:id="rId10"/>
    <p:sldId id="281" r:id="rId11"/>
    <p:sldId id="272" r:id="rId12"/>
    <p:sldId id="274" r:id="rId13"/>
    <p:sldId id="266" r:id="rId14"/>
    <p:sldId id="276" r:id="rId15"/>
    <p:sldId id="277" r:id="rId16"/>
    <p:sldId id="271" r:id="rId17"/>
    <p:sldId id="282" r:id="rId18"/>
    <p:sldId id="283" r:id="rId19"/>
    <p:sldId id="284" r:id="rId20"/>
    <p:sldId id="287" r:id="rId21"/>
    <p:sldId id="285" r:id="rId22"/>
    <p:sldId id="270" r:id="rId23"/>
    <p:sldId id="28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D5FA2-AE82-4C40-B180-ADB5358E2BDE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83D3C-B07E-4D7A-BB01-0B9A1D4163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0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DA8D-0B04-42C9-BC45-DF2282523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D8682-D2D7-4F58-89CB-C92A39BC3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C2D9C-7E03-475D-94FF-2405A3D6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35BA5-7C77-46B7-9303-46DBB2DC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0658-0689-4A14-98A8-1627E63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769E-45E9-4B28-88B8-14C6AD66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8E98F-BBFA-4709-88E2-C4E5A3C2A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EB4A-8DEF-466B-B65F-5E7BBCA1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873B-23FB-4869-8BC2-BB057358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7538-3BA5-4934-A106-6569E296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4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C2451-FE76-460D-86D9-7624205BD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46F2-0FEC-4848-A2E2-9CF01FEB1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ABA-447B-487D-BE8A-465A8677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12034-005A-401C-BC01-64F2CBF0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49AB-8415-45E0-AFEF-AD19D576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0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791E-A2AF-45EB-A1ED-8E12D78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589C-78FB-4814-98D4-9A60B3DD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9C803-E272-4677-A3EE-CCAE4783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4063-E516-4626-9A88-58C5A99C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64A19-1A66-47B6-A85A-6F47258B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759F-0C52-4447-B0BF-B147E72A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E0FE-B921-4ACD-8C66-C7B4CC9E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1BCD3-4213-48FB-BCD4-9F9EE28E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5FAF-B078-42B4-8B5E-395C4CFA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44A0-A739-40F9-AA57-EC65D103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5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98F-7637-4C35-9E6A-ECA1F473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DC21-4495-4254-BA9C-82FEB4334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ECD73-3BD8-4CB9-8CF7-A591CF3E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21C5B-F9AB-4FDF-9684-6D1E949B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F424B-D81B-439F-AF45-081EDAE1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EB6F-3733-48DF-B87B-78EC7B38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2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443-C52C-4298-AB6C-DF747302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55C72-7903-4288-99FA-1D085C95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43DEB-2573-4303-8887-A8F9BB2AE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3E187-7DBB-4AFC-9B82-3A96F1B5A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54161-FBB7-40EB-98A2-190C3234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1BA17-1414-4DBD-9D7A-E095D7F7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93BE6-FBC5-4327-BC54-6DC50341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BCCB-4018-4080-9B0B-62DBB460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7679-0AE7-4DB7-8409-17B0993C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77713-66F5-4869-9C1C-32675BA9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1E39-0184-46F2-ADAF-6C3016FA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2F30C-394F-4C32-B161-AD43AB6B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05A7C-029F-48A7-B5E3-2F879273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F617E-6912-4CB3-ACA4-96F5F4BE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2A8-9F44-4371-8C0A-D2AF2C47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6B6B-8706-401B-A91A-930F3997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1996-F71B-4C01-9159-99251C5EB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BD8E0-2AD5-4E53-A7D2-8A3F1C559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1346F-D837-4BB0-882C-DAE00EF9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0FB84-5CB9-4269-8FB8-9E58FED6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0EFD-1FBA-4D42-AA63-517FCBBA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8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1C8E-6D3D-4CAA-A5FB-05EBEB3D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38DB9-AF68-41E3-8795-7D96CC92A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68F9-75ED-43C9-8D99-2CF4E65EF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8F883-F255-4653-8651-6A73B39B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D42BE-F9ED-4704-8F9D-65D3FFF5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65A01-42EA-415C-9A59-84A8AC22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9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5247C-74AA-4DFB-A2CB-A951D847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F650-43DB-4CE1-B3FC-2C764D6C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147F-0D17-479F-82DB-730ABF695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D368-6565-406D-8B56-84D29D810AFD}" type="datetimeFigureOut">
              <a:rPr lang="en-US" smtClean="0"/>
              <a:t>4/18/2018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302FF-746D-4D56-9996-94615E98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98714-595B-46FB-9F9B-7F657D603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11" Type="http://schemas.openxmlformats.org/officeDocument/2006/relationships/image" Target="../media/image36.jpeg"/><Relationship Id="rId5" Type="http://schemas.openxmlformats.org/officeDocument/2006/relationships/image" Target="../media/image30.jpeg"/><Relationship Id="rId10" Type="http://schemas.openxmlformats.org/officeDocument/2006/relationships/image" Target="../media/image35.jpeg"/><Relationship Id="rId4" Type="http://schemas.openxmlformats.org/officeDocument/2006/relationships/image" Target="../media/image29.jpe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DF0479-1143-483A-8265-71168E2162E1}"/>
              </a:ext>
            </a:extLst>
          </p:cNvPr>
          <p:cNvSpPr/>
          <p:nvPr/>
        </p:nvSpPr>
        <p:spPr>
          <a:xfrm>
            <a:off x="2143432" y="1031530"/>
            <a:ext cx="7905136" cy="1277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Ocean </a:t>
            </a:r>
            <a:r>
              <a:rPr lang="en-US" sz="3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Bitemap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: global and local drivers of shallow water predation intensity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B2DB3-3F9C-4C1B-9A19-E4EB3E026FD5}"/>
              </a:ext>
            </a:extLst>
          </p:cNvPr>
          <p:cNvSpPr txBox="1"/>
          <p:nvPr/>
        </p:nvSpPr>
        <p:spPr>
          <a:xfrm>
            <a:off x="0" y="267437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Matt Whalen, Ross </a:t>
            </a:r>
            <a:r>
              <a:rPr lang="en-US" sz="2400" dirty="0" err="1"/>
              <a:t>Whippo</a:t>
            </a:r>
            <a:r>
              <a:rPr lang="en-US" sz="2400" dirty="0"/>
              <a:t>, 40+ authors, Emmett Duffy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F9CE3-6945-4E16-A846-8BDB64532174}"/>
              </a:ext>
            </a:extLst>
          </p:cNvPr>
          <p:cNvSpPr txBox="1"/>
          <p:nvPr/>
        </p:nvSpPr>
        <p:spPr>
          <a:xfrm>
            <a:off x="0" y="3408636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O’Connor Lab Meeting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A9F10-18BF-4768-987B-97200F8D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" y="4978297"/>
            <a:ext cx="5820697" cy="184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1D9D1-443B-49D8-BE15-E4390F54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6" y="5250893"/>
            <a:ext cx="3244645" cy="1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6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9905A-B3D4-4079-A34D-B6AAC616234C}"/>
              </a:ext>
            </a:extLst>
          </p:cNvPr>
          <p:cNvSpPr txBox="1"/>
          <p:nvPr/>
        </p:nvSpPr>
        <p:spPr>
          <a:xfrm>
            <a:off x="599768" y="324466"/>
            <a:ext cx="109924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Apparent drop in predation rate at lowest latitudes/average temps</a:t>
            </a:r>
          </a:p>
          <a:p>
            <a:endParaRPr lang="en-US" sz="1100" dirty="0"/>
          </a:p>
          <a:p>
            <a:r>
              <a:rPr lang="en-US" sz="2800" dirty="0"/>
              <a:t>Model comparison: AIC supports </a:t>
            </a:r>
            <a:r>
              <a:rPr lang="en-US" sz="2800" dirty="0" err="1"/>
              <a:t>quadratric</a:t>
            </a:r>
            <a:r>
              <a:rPr lang="en-US" sz="2800" dirty="0"/>
              <a:t> effect of mean annual SST</a:t>
            </a:r>
          </a:p>
          <a:p>
            <a:r>
              <a:rPr lang="en-US" sz="2400" dirty="0"/>
              <a:t>Modest influence of vegetation at this scale (slightly higher in seagrass, on average)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CCB27-CB7C-40CC-9F80-35A84568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182" y="2004200"/>
            <a:ext cx="5289752" cy="45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13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69972-76AF-4717-89F1-67D02D17F783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Fish abundance, biomass, and diversity all higher in seagrass, on average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BF2C8-DFCB-4976-BC3A-EC0E9397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9" y="1600200"/>
            <a:ext cx="3658603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6E11D-FFF2-473B-8965-4DDF83BB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01" y="1600200"/>
            <a:ext cx="365860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9CCB4-EE27-4E46-8608-7A8D99BB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25" y="1600203"/>
            <a:ext cx="3566071" cy="36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8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E369B-CC52-4896-9845-ABECA1E2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9" y="1823255"/>
            <a:ext cx="3658603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513B2-1965-4335-8D66-24BB22BAA052}"/>
              </a:ext>
            </a:extLst>
          </p:cNvPr>
          <p:cNvSpPr txBox="1"/>
          <p:nvPr/>
        </p:nvSpPr>
        <p:spPr>
          <a:xfrm>
            <a:off x="599768" y="324466"/>
            <a:ext cx="109924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Fish abundance increases with annual mean temperature</a:t>
            </a:r>
          </a:p>
          <a:p>
            <a:r>
              <a:rPr lang="en-US" sz="2400" dirty="0"/>
              <a:t>But, fish biomass declines at highest temperatures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34A73-5D0B-4728-9E62-CE66FABB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40" y="1823255"/>
            <a:ext cx="365860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01E82-E2AC-497C-9038-EDF076786BDC}"/>
              </a:ext>
            </a:extLst>
          </p:cNvPr>
          <p:cNvSpPr txBox="1"/>
          <p:nvPr/>
        </p:nvSpPr>
        <p:spPr>
          <a:xfrm>
            <a:off x="723013" y="5899633"/>
            <a:ext cx="10992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both abundance and biomass on a log scale</a:t>
            </a:r>
          </a:p>
        </p:txBody>
      </p:sp>
    </p:spTree>
    <p:extLst>
      <p:ext uri="{BB962C8B-B14F-4D97-AF65-F5344CB8AC3E}">
        <p14:creationId xmlns:p14="http://schemas.microsoft.com/office/powerpoint/2010/main" val="2083722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74A53-F1F2-4006-9CDB-BA97B4BD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9" y="1769808"/>
            <a:ext cx="47179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81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B974C-E197-435A-9B8E-52DCFB1D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8" y="1769808"/>
            <a:ext cx="47179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55F72-BDD7-46B0-822E-E971D581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390" y="1661652"/>
            <a:ext cx="6237220" cy="467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33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FDEC4-FEDF-404A-88A6-2B99EFA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38" y="1480986"/>
            <a:ext cx="5966392" cy="4467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A7498-39B8-412D-BF0D-1C23E5A61EAE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a clear relationship between long-term range in SST and predation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524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71E510-4641-4862-AE75-CA1979675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936" y="1302859"/>
            <a:ext cx="9610993" cy="548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F64B40-C234-43C3-B2F6-950D9118BAC6}"/>
              </a:ext>
            </a:extLst>
          </p:cNvPr>
          <p:cNvSpPr txBox="1"/>
          <p:nvPr/>
        </p:nvSpPr>
        <p:spPr>
          <a:xfrm>
            <a:off x="6941614" y="779639"/>
            <a:ext cx="502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are family presence-absence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2BB451-4665-480B-8CDF-DC7D84AC216F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Predator family-level composition largely determined by temperature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4CDB33F-5A2F-4DFE-9301-48505BB7F550}"/>
              </a:ext>
            </a:extLst>
          </p:cNvPr>
          <p:cNvSpPr txBox="1"/>
          <p:nvPr/>
        </p:nvSpPr>
        <p:spPr>
          <a:xfrm>
            <a:off x="9871587" y="1799303"/>
            <a:ext cx="144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NMDS</a:t>
            </a:r>
          </a:p>
          <a:p>
            <a:r>
              <a:rPr lang="en-US" b="1" dirty="0"/>
              <a:t>Stress=0.15</a:t>
            </a:r>
          </a:p>
        </p:txBody>
      </p:sp>
    </p:spTree>
    <p:extLst>
      <p:ext uri="{BB962C8B-B14F-4D97-AF65-F5344CB8AC3E}">
        <p14:creationId xmlns:p14="http://schemas.microsoft.com/office/powerpoint/2010/main" val="1350146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E2843BA-6055-4B6A-99EC-04DAE3BA5231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Predator family-level composition largely determined by temperature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BE267C-C7DF-4C43-82DC-D3EEF288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81453"/>
            <a:ext cx="6553734" cy="374117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264A525-C6E4-4A05-824D-144AF86181AD}"/>
              </a:ext>
            </a:extLst>
          </p:cNvPr>
          <p:cNvGrpSpPr/>
          <p:nvPr/>
        </p:nvGrpSpPr>
        <p:grpSpPr>
          <a:xfrm>
            <a:off x="530942" y="5840615"/>
            <a:ext cx="4847303" cy="418493"/>
            <a:chOff x="530942" y="5751871"/>
            <a:chExt cx="4847303" cy="418493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605C4E1-A862-4C0D-9D1D-2D7E3EC55A0A}"/>
                </a:ext>
              </a:extLst>
            </p:cNvPr>
            <p:cNvCxnSpPr/>
            <p:nvPr/>
          </p:nvCxnSpPr>
          <p:spPr>
            <a:xfrm>
              <a:off x="530942" y="5751871"/>
              <a:ext cx="4847303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F3184F4-298F-4D4F-A207-008E53BC2749}"/>
                </a:ext>
              </a:extLst>
            </p:cNvPr>
            <p:cNvSpPr txBox="1"/>
            <p:nvPr/>
          </p:nvSpPr>
          <p:spPr>
            <a:xfrm>
              <a:off x="530942" y="5801032"/>
              <a:ext cx="4847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cold				             hot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AB46D03-DE47-424E-9D01-2D027BCF5303}"/>
              </a:ext>
            </a:extLst>
          </p:cNvPr>
          <p:cNvSpPr txBox="1"/>
          <p:nvPr/>
        </p:nvSpPr>
        <p:spPr>
          <a:xfrm>
            <a:off x="530942" y="1671490"/>
            <a:ext cx="42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temperature GAM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FF312-956D-4EC4-BDEB-06099ADC5C2E}"/>
              </a:ext>
            </a:extLst>
          </p:cNvPr>
          <p:cNvSpPr txBox="1"/>
          <p:nvPr/>
        </p:nvSpPr>
        <p:spPr>
          <a:xfrm>
            <a:off x="7049728" y="1671490"/>
            <a:ext cx="427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family vectors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DF02A-E0DD-43EC-B9C1-C71FB33D337B}"/>
              </a:ext>
            </a:extLst>
          </p:cNvPr>
          <p:cNvSpPr txBox="1"/>
          <p:nvPr/>
        </p:nvSpPr>
        <p:spPr>
          <a:xfrm>
            <a:off x="6941614" y="779639"/>
            <a:ext cx="502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data are family presence-absence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EF0C815-0DEB-4F89-83C5-E0349F9DA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157" y="2040822"/>
            <a:ext cx="5417575" cy="373989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1ABB8CB-6CD2-4F97-AB83-48B5FE0EA4C9}"/>
              </a:ext>
            </a:extLst>
          </p:cNvPr>
          <p:cNvGrpSpPr/>
          <p:nvPr/>
        </p:nvGrpSpPr>
        <p:grpSpPr>
          <a:xfrm>
            <a:off x="7049729" y="5820950"/>
            <a:ext cx="4847303" cy="418493"/>
            <a:chOff x="530942" y="5751871"/>
            <a:chExt cx="4847303" cy="418493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E379ACF-F6DA-4A51-AD20-21BCE9971FF3}"/>
                </a:ext>
              </a:extLst>
            </p:cNvPr>
            <p:cNvCxnSpPr/>
            <p:nvPr/>
          </p:nvCxnSpPr>
          <p:spPr>
            <a:xfrm>
              <a:off x="530942" y="5751871"/>
              <a:ext cx="4847303" cy="0"/>
            </a:xfrm>
            <a:prstGeom prst="straightConnector1">
              <a:avLst/>
            </a:prstGeom>
            <a:ln w="762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8C08C93-6148-45CB-A270-A16166833506}"/>
                </a:ext>
              </a:extLst>
            </p:cNvPr>
            <p:cNvSpPr txBox="1"/>
            <p:nvPr/>
          </p:nvSpPr>
          <p:spPr>
            <a:xfrm>
              <a:off x="530942" y="5801032"/>
              <a:ext cx="4847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cold				             hot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4439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255EF-DF52-4592-A7B6-A5A3FCBE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999"/>
            <a:ext cx="12192000" cy="5017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279FA-3E26-4856-BAFA-F05C75FC74EF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Species richness within families shows affiliation with temperature regimes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A821-6861-4FE7-9CA3-500F1E3F4260}"/>
              </a:ext>
            </a:extLst>
          </p:cNvPr>
          <p:cNvSpPr txBox="1"/>
          <p:nvPr/>
        </p:nvSpPr>
        <p:spPr>
          <a:xfrm>
            <a:off x="599768" y="1111044"/>
            <a:ext cx="111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Families with strongest influence on composition from NMDS shown</a:t>
            </a:r>
          </a:p>
        </p:txBody>
      </p:sp>
    </p:spTree>
    <p:extLst>
      <p:ext uri="{BB962C8B-B14F-4D97-AF65-F5344CB8AC3E}">
        <p14:creationId xmlns:p14="http://schemas.microsoft.com/office/powerpoint/2010/main" val="3058311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C89FE-64AA-4E41-9939-F8D63DE1F81E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Latitudinal gradients: </a:t>
            </a:r>
          </a:p>
          <a:p>
            <a:r>
              <a:rPr lang="en-US" sz="2800" dirty="0"/>
              <a:t>among the most studied and celebrated patterns in ecology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3BBCF-5C1E-4461-B094-2E013A98C188}"/>
              </a:ext>
            </a:extLst>
          </p:cNvPr>
          <p:cNvSpPr txBox="1"/>
          <p:nvPr/>
        </p:nvSpPr>
        <p:spPr>
          <a:xfrm>
            <a:off x="910686" y="1780919"/>
            <a:ext cx="9034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Ultimately driven by the Earth’s rotation and orbit around the sun, hence global scale</a:t>
            </a:r>
          </a:p>
        </p:txBody>
      </p:sp>
      <p:pic>
        <p:nvPicPr>
          <p:cNvPr id="1026" name="Picture 2" descr="Image result for earth and sun">
            <a:extLst>
              <a:ext uri="{FF2B5EF4-FFF2-40B4-BE49-F238E27FC236}">
                <a16:creationId xmlns:a16="http://schemas.microsoft.com/office/drawing/2014/main" id="{478364F0-F50E-4459-A35F-8EF63C44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86" y="2611916"/>
            <a:ext cx="3402855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E4E10-4431-4FBB-A46E-518075BFB1F4}"/>
              </a:ext>
            </a:extLst>
          </p:cNvPr>
          <p:cNvSpPr txBox="1"/>
          <p:nvPr/>
        </p:nvSpPr>
        <p:spPr>
          <a:xfrm>
            <a:off x="4639934" y="2591535"/>
            <a:ext cx="4719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Classic gradients: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light and temperature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productivity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species diversity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interaction strength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4C0B383-CA2B-4605-AF36-74EBF4DF31FE}"/>
              </a:ext>
            </a:extLst>
          </p:cNvPr>
          <p:cNvGrpSpPr/>
          <p:nvPr/>
        </p:nvGrpSpPr>
        <p:grpSpPr>
          <a:xfrm>
            <a:off x="7457768" y="3649740"/>
            <a:ext cx="4218038" cy="1626731"/>
            <a:chOff x="3456042" y="1894905"/>
            <a:chExt cx="4218038" cy="162673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02B0036-3DC2-43EA-96C0-D773F8F0A77F}"/>
                </a:ext>
              </a:extLst>
            </p:cNvPr>
            <p:cNvSpPr txBox="1"/>
            <p:nvPr/>
          </p:nvSpPr>
          <p:spPr>
            <a:xfrm>
              <a:off x="4449100" y="1894905"/>
              <a:ext cx="173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Productivity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0015BC8-4975-4B3C-8C91-B1332B58951B}"/>
                </a:ext>
              </a:extLst>
            </p:cNvPr>
            <p:cNvSpPr txBox="1"/>
            <p:nvPr/>
          </p:nvSpPr>
          <p:spPr>
            <a:xfrm>
              <a:off x="3456042" y="3059971"/>
              <a:ext cx="1484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Diversity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42FD781-C393-4E93-89E7-2C58DEA43A3D}"/>
                </a:ext>
              </a:extLst>
            </p:cNvPr>
            <p:cNvSpPr txBox="1"/>
            <p:nvPr/>
          </p:nvSpPr>
          <p:spPr>
            <a:xfrm>
              <a:off x="5943603" y="3059971"/>
              <a:ext cx="173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Interactions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67929C3-1733-409B-BFC9-DBAC191711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371" y="2415497"/>
              <a:ext cx="403123" cy="5271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95C74E-51B8-4E1D-B859-D5637F6A1A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8035" y="2415496"/>
              <a:ext cx="403123" cy="52717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AE0299A-B191-46D5-A0A9-BAC82EF613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2685" y="2415496"/>
              <a:ext cx="403123" cy="5271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4085BBA-6740-43A4-919A-4854F228A76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2261" y="2415496"/>
              <a:ext cx="403123" cy="52717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DD7A69A-695D-4C8A-9712-F5743E7FC5B9}"/>
                </a:ext>
              </a:extLst>
            </p:cNvPr>
            <p:cNvCxnSpPr>
              <a:cxnSpLocks/>
            </p:cNvCxnSpPr>
            <p:nvPr/>
          </p:nvCxnSpPr>
          <p:spPr>
            <a:xfrm>
              <a:off x="5024285" y="3170809"/>
              <a:ext cx="7275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6C19D5E-0651-4DC4-AEF4-6C8D78C713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285" y="3429000"/>
              <a:ext cx="7275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5677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55255EF-DF52-4592-A7B6-A5A3FCBE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1999"/>
            <a:ext cx="12192000" cy="50178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279FA-3E26-4856-BAFA-F05C75FC74EF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Species richness within families shows affiliation with temperature regimes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2FA821-6861-4FE7-9CA3-500F1E3F4260}"/>
              </a:ext>
            </a:extLst>
          </p:cNvPr>
          <p:cNvSpPr txBox="1"/>
          <p:nvPr/>
        </p:nvSpPr>
        <p:spPr>
          <a:xfrm>
            <a:off x="599768" y="1111044"/>
            <a:ext cx="1119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Families with strongest influence on composition from NMDS shown</a:t>
            </a:r>
          </a:p>
        </p:txBody>
      </p:sp>
      <p:pic>
        <p:nvPicPr>
          <p:cNvPr id="1026" name="Picture 2" descr="Image result for porgies">
            <a:extLst>
              <a:ext uri="{FF2B5EF4-FFF2-40B4-BE49-F238E27FC236}">
                <a16:creationId xmlns:a16="http://schemas.microsoft.com/office/drawing/2014/main" id="{CFD4CA1A-3279-4815-9BC4-6033E4792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1612" y="4035209"/>
            <a:ext cx="1474838" cy="973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erreidae">
            <a:extLst>
              <a:ext uri="{FF2B5EF4-FFF2-40B4-BE49-F238E27FC236}">
                <a16:creationId xmlns:a16="http://schemas.microsoft.com/office/drawing/2014/main" id="{22986103-CDBC-4C68-AB31-0DD30A39B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703" y="1903776"/>
            <a:ext cx="1474838" cy="107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cottidae">
            <a:extLst>
              <a:ext uri="{FF2B5EF4-FFF2-40B4-BE49-F238E27FC236}">
                <a16:creationId xmlns:a16="http://schemas.microsoft.com/office/drawing/2014/main" id="{66AF9071-DD3A-4F37-B5E2-92CF65133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510" y="1954280"/>
            <a:ext cx="1474838" cy="507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grunt fish">
            <a:extLst>
              <a:ext uri="{FF2B5EF4-FFF2-40B4-BE49-F238E27FC236}">
                <a16:creationId xmlns:a16="http://schemas.microsoft.com/office/drawing/2014/main" id="{60F4BB1C-B08D-4F4F-9EF1-66C91BAC6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323" y="1954280"/>
            <a:ext cx="1570703" cy="836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holidae">
            <a:extLst>
              <a:ext uri="{FF2B5EF4-FFF2-40B4-BE49-F238E27FC236}">
                <a16:creationId xmlns:a16="http://schemas.microsoft.com/office/drawing/2014/main" id="{A9F9E55C-3E0B-41B8-A7DE-3FE607DA0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" t="31471" r="5722" b="38388"/>
          <a:stretch/>
        </p:blipFill>
        <p:spPr bwMode="auto">
          <a:xfrm>
            <a:off x="2281085" y="4018201"/>
            <a:ext cx="1699480" cy="378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Thalassoma illustration">
            <a:extLst>
              <a:ext uri="{FF2B5EF4-FFF2-40B4-BE49-F238E27FC236}">
                <a16:creationId xmlns:a16="http://schemas.microsoft.com/office/drawing/2014/main" id="{A625FADA-7B32-4BED-AD27-07ACB442E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57" b="24367"/>
          <a:stretch/>
        </p:blipFill>
        <p:spPr bwMode="auto">
          <a:xfrm>
            <a:off x="10544825" y="2148484"/>
            <a:ext cx="1529464" cy="44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mullidae">
            <a:extLst>
              <a:ext uri="{FF2B5EF4-FFF2-40B4-BE49-F238E27FC236}">
                <a16:creationId xmlns:a16="http://schemas.microsoft.com/office/drawing/2014/main" id="{F474E310-8FCF-4B07-B8BA-53285E986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78" y="4066628"/>
            <a:ext cx="1474838" cy="51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erapon">
            <a:extLst>
              <a:ext uri="{FF2B5EF4-FFF2-40B4-BE49-F238E27FC236}">
                <a16:creationId xmlns:a16="http://schemas.microsoft.com/office/drawing/2014/main" id="{EFF849E1-703E-43AC-BA2C-BAEAA1C6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323" y="4012550"/>
            <a:ext cx="1570703" cy="101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tetraodontidae illustration">
            <a:extLst>
              <a:ext uri="{FF2B5EF4-FFF2-40B4-BE49-F238E27FC236}">
                <a16:creationId xmlns:a16="http://schemas.microsoft.com/office/drawing/2014/main" id="{08DEE661-E1FB-4B44-9A0B-24230FCB75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7497" y="3984665"/>
            <a:ext cx="1317657" cy="10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CC97189-C00B-49BC-9F47-78A1A82A43BB}"/>
              </a:ext>
            </a:extLst>
          </p:cNvPr>
          <p:cNvCxnSpPr/>
          <p:nvPr/>
        </p:nvCxnSpPr>
        <p:spPr>
          <a:xfrm flipV="1">
            <a:off x="7885471" y="4012550"/>
            <a:ext cx="137651" cy="19477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3837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9FC42-BDC4-452B-B104-43C4722CE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60" y="1475219"/>
            <a:ext cx="5995458" cy="5133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F6FDCF3-4048-4399-B772-AF7B83CB140A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Species richness within cold and warm families shows dip at range edges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083A42-7293-46EA-9A15-81ACC2AE6617}"/>
              </a:ext>
            </a:extLst>
          </p:cNvPr>
          <p:cNvSpPr txBox="1"/>
          <p:nvPr/>
        </p:nvSpPr>
        <p:spPr>
          <a:xfrm>
            <a:off x="8917858" y="1789471"/>
            <a:ext cx="2585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species richness within warm families weakly related to predation rate...maybe effective numbers...</a:t>
            </a:r>
          </a:p>
        </p:txBody>
      </p:sp>
    </p:spTree>
    <p:extLst>
      <p:ext uri="{BB962C8B-B14F-4D97-AF65-F5344CB8AC3E}">
        <p14:creationId xmlns:p14="http://schemas.microsoft.com/office/powerpoint/2010/main" val="2121508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154AC-6AFD-47FC-9016-2745A89D713B}"/>
              </a:ext>
            </a:extLst>
          </p:cNvPr>
          <p:cNvSpPr txBox="1"/>
          <p:nvPr/>
        </p:nvSpPr>
        <p:spPr>
          <a:xfrm>
            <a:off x="599768" y="151179"/>
            <a:ext cx="10992464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  <a:p>
            <a:endParaRPr lang="en-US" sz="2800" b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rates are influenced by global-scale gradients in temperature, and hump-shaped with respect to annual means and latitude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i="1" dirty="0"/>
              <a:t>the most tropical sites did not have the highest predation rates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is influenced by local + regional ecological conditions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slightly higher in seagrass habitats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dirty="0"/>
              <a:t>abundance, diversity, and </a:t>
            </a:r>
            <a:r>
              <a:rPr lang="en-US" sz="2800" i="1" dirty="0"/>
              <a:t>biomass</a:t>
            </a:r>
            <a:r>
              <a:rPr lang="en-US" sz="2800" dirty="0"/>
              <a:t> of predators explain habitat result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dirty="0"/>
              <a:t>strong turnover of predator communities across thermal gradient</a:t>
            </a:r>
          </a:p>
          <a:p>
            <a:pPr marL="1257280" lvl="2" indent="-342891">
              <a:buFont typeface="Arial" panose="020B0604020202020204" pitchFamily="34" charset="0"/>
              <a:buChar char="•"/>
            </a:pPr>
            <a:r>
              <a:rPr lang="en-US" sz="2800" dirty="0"/>
              <a:t>richness of warm water species weakly associated with peaks in predation pressure</a:t>
            </a:r>
          </a:p>
          <a:p>
            <a:endParaRPr lang="en-US" sz="28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Thermal environment and predator community independently explain global variation in predation on standardized prey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0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20A28A-CDB1-495D-AB8A-F07DECE1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880" y="1371600"/>
            <a:ext cx="5495320" cy="4114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A2D918-6E5A-45FB-B29B-3D3292461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68" y="1371600"/>
            <a:ext cx="5495320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ABECE7-CBBF-4DB8-A41F-B69A3B77BBC8}"/>
              </a:ext>
            </a:extLst>
          </p:cNvPr>
          <p:cNvSpPr txBox="1"/>
          <p:nvPr/>
        </p:nvSpPr>
        <p:spPr>
          <a:xfrm>
            <a:off x="599768" y="324466"/>
            <a:ext cx="11287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Models of predation rate ~ temperature + fish biomass (warm families only)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66209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2C935-EEC0-4853-A4EB-DD64EE2B2822}"/>
              </a:ext>
            </a:extLst>
          </p:cNvPr>
          <p:cNvSpPr txBox="1"/>
          <p:nvPr/>
        </p:nvSpPr>
        <p:spPr>
          <a:xfrm>
            <a:off x="599768" y="324468"/>
            <a:ext cx="10992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see primary production from space</a:t>
            </a:r>
          </a:p>
          <a:p>
            <a:r>
              <a:rPr lang="en-US" sz="2800" dirty="0"/>
              <a:t>Maps of phytoplankton and terrestrial plants help us understand what constrains primary productivity at global and regional levels</a:t>
            </a:r>
          </a:p>
        </p:txBody>
      </p:sp>
      <p:pic>
        <p:nvPicPr>
          <p:cNvPr id="2050" name="Picture 2" descr="s19972442003273_lrg">
            <a:extLst>
              <a:ext uri="{FF2B5EF4-FFF2-40B4-BE49-F238E27FC236}">
                <a16:creationId xmlns:a16="http://schemas.microsoft.com/office/drawing/2014/main" id="{51E10EB3-9F23-4150-A30E-F9A3BD5C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46" y="1841319"/>
            <a:ext cx="6921911" cy="34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12F17-F9F7-4769-BA46-8584A761E9E8}"/>
              </a:ext>
            </a:extLst>
          </p:cNvPr>
          <p:cNvSpPr txBox="1"/>
          <p:nvPr/>
        </p:nvSpPr>
        <p:spPr>
          <a:xfrm>
            <a:off x="747252" y="5397911"/>
            <a:ext cx="9665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does this production go? Do we understand how species interactions funnel energy and materials up food webs? </a:t>
            </a:r>
          </a:p>
        </p:txBody>
      </p:sp>
    </p:spTree>
    <p:extLst>
      <p:ext uri="{BB962C8B-B14F-4D97-AF65-F5344CB8AC3E}">
        <p14:creationId xmlns:p14="http://schemas.microsoft.com/office/powerpoint/2010/main" val="52957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BB859-13EC-467F-A882-B34B39969314}"/>
              </a:ext>
            </a:extLst>
          </p:cNvPr>
          <p:cNvSpPr txBox="1"/>
          <p:nvPr/>
        </p:nvSpPr>
        <p:spPr>
          <a:xfrm>
            <a:off x="599768" y="324465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</a:t>
            </a:r>
            <a:r>
              <a:rPr lang="en-US" sz="2800" b="1" i="1" dirty="0"/>
              <a:t> </a:t>
            </a:r>
            <a:r>
              <a:rPr lang="en-US" sz="2800" dirty="0"/>
              <a:t>a globally resolved map of predation intensity using standardized methods</a:t>
            </a:r>
          </a:p>
        </p:txBody>
      </p:sp>
      <p:pic>
        <p:nvPicPr>
          <p:cNvPr id="3" name="Picture 2" descr="s19972442003273_lrg">
            <a:extLst>
              <a:ext uri="{FF2B5EF4-FFF2-40B4-BE49-F238E27FC236}">
                <a16:creationId xmlns:a16="http://schemas.microsoft.com/office/drawing/2014/main" id="{B2F778BA-D402-4D23-95A1-47B537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99" y="3255505"/>
            <a:ext cx="3733023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E08A-6DAE-4DA6-BC88-F893FF00512D}"/>
              </a:ext>
            </a:extLst>
          </p:cNvPr>
          <p:cNvSpPr txBox="1"/>
          <p:nvPr/>
        </p:nvSpPr>
        <p:spPr>
          <a:xfrm>
            <a:off x="982801" y="2667407"/>
            <a:ext cx="232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Abiotic gradients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D0BAB-EEBF-444F-96C4-D4875A015B02}"/>
              </a:ext>
            </a:extLst>
          </p:cNvPr>
          <p:cNvSpPr txBox="1"/>
          <p:nvPr/>
        </p:nvSpPr>
        <p:spPr>
          <a:xfrm>
            <a:off x="4459100" y="2667409"/>
            <a:ext cx="259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production</a:t>
            </a:r>
          </a:p>
        </p:txBody>
      </p:sp>
      <p:pic>
        <p:nvPicPr>
          <p:cNvPr id="6" name="Picture 2" descr="Image result for earth and sun">
            <a:extLst>
              <a:ext uri="{FF2B5EF4-FFF2-40B4-BE49-F238E27FC236}">
                <a16:creationId xmlns:a16="http://schemas.microsoft.com/office/drawing/2014/main" id="{9F331CDA-0FB2-427F-9C62-AAA08FCA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02" y="3255505"/>
            <a:ext cx="3402855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B10AD-1D67-4960-AE53-821F9B88B773}"/>
              </a:ext>
            </a:extLst>
          </p:cNvPr>
          <p:cNvSpPr txBox="1"/>
          <p:nvPr/>
        </p:nvSpPr>
        <p:spPr>
          <a:xfrm>
            <a:off x="8422615" y="2482742"/>
            <a:ext cx="368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Predation, fisheries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2CD92-FA91-4649-B8A8-85E65C75CD9C}"/>
              </a:ext>
            </a:extLst>
          </p:cNvPr>
          <p:cNvSpPr txBox="1"/>
          <p:nvPr/>
        </p:nvSpPr>
        <p:spPr>
          <a:xfrm>
            <a:off x="855614" y="1403861"/>
            <a:ext cx="9291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Consumption is what moves energy and materials through food webs, so measuring consumption across space will tell us about trophic transfer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D3FAD-FD1C-40F2-9C42-7ABAC103505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312116" y="2898240"/>
            <a:ext cx="1146984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C09A31-D15F-4DD1-A1F3-35B1509FC43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056343" y="2898241"/>
            <a:ext cx="13662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mage result for barracuda mouth">
            <a:extLst>
              <a:ext uri="{FF2B5EF4-FFF2-40B4-BE49-F238E27FC236}">
                <a16:creationId xmlns:a16="http://schemas.microsoft.com/office/drawing/2014/main" id="{32CDE52B-91B7-4BB2-8037-1F2E302C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32" y="3255507"/>
            <a:ext cx="2653523" cy="18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34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2E4A4-61AF-4616-BEC6-735011C8D242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 </a:t>
            </a:r>
            <a:r>
              <a:rPr lang="en-US" sz="2800" dirty="0"/>
              <a:t>what should it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689C-F91A-434C-AE9B-BB271EE54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"/>
          <a:stretch/>
        </p:blipFill>
        <p:spPr>
          <a:xfrm>
            <a:off x="5591348" y="738715"/>
            <a:ext cx="5918381" cy="541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36612-E1DF-4FC8-9082-B4F873930B8D}"/>
              </a:ext>
            </a:extLst>
          </p:cNvPr>
          <p:cNvSpPr txBox="1"/>
          <p:nvPr/>
        </p:nvSpPr>
        <p:spPr>
          <a:xfrm>
            <a:off x="9552216" y="6329011"/>
            <a:ext cx="251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Edgar et al 2017 Sci Adv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2F116-7554-4FDF-A2DF-EA5A1FDC65EE}"/>
              </a:ext>
            </a:extLst>
          </p:cNvPr>
          <p:cNvSpPr txBox="1"/>
          <p:nvPr/>
        </p:nvSpPr>
        <p:spPr>
          <a:xfrm>
            <a:off x="682274" y="1297038"/>
            <a:ext cx="43788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Perhaps predation rates should mirror patterns of fish abundance and diversity</a:t>
            </a:r>
          </a:p>
          <a:p>
            <a:endParaRPr lang="en-US" sz="2400" dirty="0"/>
          </a:p>
          <a:p>
            <a:r>
              <a:rPr lang="en-US" sz="2400" dirty="0"/>
              <a:t>Predation likely influenced directly by temperature as consumption is a temperature-dependent process</a:t>
            </a:r>
          </a:p>
          <a:p>
            <a:endParaRPr lang="en-US" sz="2400" dirty="0"/>
          </a:p>
          <a:p>
            <a:r>
              <a:rPr lang="en-US" sz="2400" dirty="0"/>
              <a:t>Hypothesis: monotonic increase in predation pressure with decreasing latitude / mean temperature</a:t>
            </a:r>
          </a:p>
        </p:txBody>
      </p:sp>
    </p:spTree>
    <p:extLst>
      <p:ext uri="{BB962C8B-B14F-4D97-AF65-F5344CB8AC3E}">
        <p14:creationId xmlns:p14="http://schemas.microsoft.com/office/powerpoint/2010/main" val="241923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2E4A4-61AF-4616-BEC6-735011C8D242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 </a:t>
            </a:r>
            <a:r>
              <a:rPr lang="en-US" sz="2800" dirty="0"/>
              <a:t>what should it look like? Influence of physical structure?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2F116-7554-4FDF-A2DF-EA5A1FDC65EE}"/>
              </a:ext>
            </a:extLst>
          </p:cNvPr>
          <p:cNvSpPr txBox="1"/>
          <p:nvPr/>
        </p:nvSpPr>
        <p:spPr>
          <a:xfrm>
            <a:off x="682274" y="1297040"/>
            <a:ext cx="4764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physical structure on predation can be difficult to predict.</a:t>
            </a:r>
          </a:p>
          <a:p>
            <a:endParaRPr lang="en-US" sz="2400" dirty="0"/>
          </a:p>
          <a:p>
            <a:r>
              <a:rPr lang="en-US" sz="2400" dirty="0"/>
              <a:t>Predation can be </a:t>
            </a:r>
            <a:r>
              <a:rPr lang="en-US" sz="2400" i="1" dirty="0"/>
              <a:t>lower</a:t>
            </a:r>
            <a:r>
              <a:rPr lang="en-US" sz="2400" dirty="0"/>
              <a:t> or </a:t>
            </a:r>
            <a:r>
              <a:rPr lang="en-US" sz="2400" i="1" dirty="0"/>
              <a:t>higher</a:t>
            </a:r>
            <a:r>
              <a:rPr lang="en-US" sz="2400" dirty="0"/>
              <a:t> in vegetated habitats like seagrasses, but this is complicated by a number of factors:</a:t>
            </a:r>
          </a:p>
          <a:p>
            <a:endParaRPr lang="en-US" sz="24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density of vegetation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predator/prey composition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body size + other functional traits of predators and prey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F4B594-2CE1-4093-AF71-71AA71C30FC8}"/>
              </a:ext>
            </a:extLst>
          </p:cNvPr>
          <p:cNvGrpSpPr/>
          <p:nvPr/>
        </p:nvGrpSpPr>
        <p:grpSpPr>
          <a:xfrm>
            <a:off x="5751873" y="1297040"/>
            <a:ext cx="6200315" cy="4129721"/>
            <a:chOff x="5692877" y="1115789"/>
            <a:chExt cx="6200315" cy="4129720"/>
          </a:xfrm>
        </p:grpSpPr>
        <p:pic>
          <p:nvPicPr>
            <p:cNvPr id="1026" name="Picture 2" descr="https://c-7npsfqifvt34x24jnhx2eqvsdix2edpn.g00.livescience.com/g00/3_c-7x78x78x78.mjwftdjfodf.dpn_/c-7NPSFQIFVT34x24iuuqtx3ax2fx2fjnh.qvsdi.dpnx2fix2f2511x2fbIS1dEpwM4e4ez6tbYAmd3OqAX6kAT6kc31wbX2iA3WaM3lwNEBx78MaBzOD9yNUlwc4KqA3mvZXx78wZX6kbXWveD2aAXGodnGadz2kcH0vAYNvboCox3fj21d.nbslx3djnbhf_$/$/$/$">
              <a:extLst>
                <a:ext uri="{FF2B5EF4-FFF2-40B4-BE49-F238E27FC236}">
                  <a16:creationId xmlns:a16="http://schemas.microsoft.com/office/drawing/2014/main" id="{91861CA7-EFDA-4E5E-99F1-30702BF81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877" y="1115789"/>
              <a:ext cx="6200315" cy="412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2384A2-4033-4177-B392-52A2EB8C9B0C}"/>
                </a:ext>
              </a:extLst>
            </p:cNvPr>
            <p:cNvSpPr txBox="1"/>
            <p:nvPr/>
          </p:nvSpPr>
          <p:spPr>
            <a:xfrm>
              <a:off x="5692877" y="4937732"/>
              <a:ext cx="1720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 San Felix</a:t>
              </a:r>
            </a:p>
          </p:txBody>
        </p:sp>
      </p:grpSp>
      <p:pic>
        <p:nvPicPr>
          <p:cNvPr id="1028" name="Picture 4" descr="generic fish Generic fish symbol,vector,illustration,fish,marine,ocean,aquatic,species">
            <a:extLst>
              <a:ext uri="{FF2B5EF4-FFF2-40B4-BE49-F238E27FC236}">
                <a16:creationId xmlns:a16="http://schemas.microsoft.com/office/drawing/2014/main" id="{35E06ECE-0DE5-473D-9366-7D3E9E4D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85" y="3559195"/>
            <a:ext cx="1157748" cy="6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neric fish Generic fish symbol,vector,illustration,fish,marine,ocean,aquatic,species">
            <a:extLst>
              <a:ext uri="{FF2B5EF4-FFF2-40B4-BE49-F238E27FC236}">
                <a16:creationId xmlns:a16="http://schemas.microsoft.com/office/drawing/2014/main" id="{1F45323D-5B0D-4C8F-8F90-B9FA7789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42" y="3241565"/>
            <a:ext cx="1157748" cy="6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16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AF435-1192-4ADE-AA72-CC7772795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82"/>
          <a:stretch/>
        </p:blipFill>
        <p:spPr>
          <a:xfrm>
            <a:off x="823118" y="1223109"/>
            <a:ext cx="5568308" cy="2205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E8BE4-A1AC-40F5-99C7-89E5FB441550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Methods: </a:t>
            </a:r>
            <a:r>
              <a:rPr lang="en-US" sz="2800" dirty="0" err="1"/>
              <a:t>Squidpops</a:t>
            </a:r>
            <a:r>
              <a:rPr lang="en-US" sz="2800" dirty="0"/>
              <a:t> + Predator surveys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2685F-2207-4ECC-9490-610635E96DD1}"/>
              </a:ext>
            </a:extLst>
          </p:cNvPr>
          <p:cNvSpPr txBox="1"/>
          <p:nvPr/>
        </p:nvSpPr>
        <p:spPr>
          <a:xfrm>
            <a:off x="7038459" y="766270"/>
            <a:ext cx="4553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Squidpops</a:t>
            </a:r>
            <a:endParaRPr lang="en-US" sz="2400" b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25 </a:t>
            </a:r>
            <a:r>
              <a:rPr lang="en-US" sz="2400" dirty="0" err="1"/>
              <a:t>squidpops</a:t>
            </a:r>
            <a:r>
              <a:rPr lang="en-US" sz="2400" dirty="0"/>
              <a:t> each in seagrass and unvegetated habitats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repeated three times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presence/absence of squid measured at 1 and 24 hours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exponential decay of </a:t>
            </a:r>
            <a:r>
              <a:rPr lang="en-US" sz="2400" dirty="0" err="1"/>
              <a:t>squidpops</a:t>
            </a:r>
            <a:r>
              <a:rPr lang="en-US" sz="2400" dirty="0"/>
              <a:t> over time as </a:t>
            </a:r>
            <a:r>
              <a:rPr lang="en-US" sz="2400" i="1" dirty="0"/>
              <a:t>predation rate 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400" dirty="0"/>
              <a:t>GLMMs on rates (logit link)</a:t>
            </a:r>
          </a:p>
          <a:p>
            <a:endParaRPr lang="en-US" sz="2400" dirty="0"/>
          </a:p>
          <a:p>
            <a:r>
              <a:rPr lang="en-US" sz="2400" b="1" dirty="0"/>
              <a:t>Predator surveys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coupled seining and/or video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predator abundance, biomass, diversity FROM SEINES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use traits to select taxa </a:t>
            </a:r>
          </a:p>
        </p:txBody>
      </p:sp>
      <p:pic>
        <p:nvPicPr>
          <p:cNvPr id="4098" name="Picture 2" descr="Image result for fish seine">
            <a:extLst>
              <a:ext uri="{FF2B5EF4-FFF2-40B4-BE49-F238E27FC236}">
                <a16:creationId xmlns:a16="http://schemas.microsoft.com/office/drawing/2014/main" id="{F0617637-6C8B-4EF7-854D-FF9552F0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0" y="3530229"/>
            <a:ext cx="5286375" cy="30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B7743-D05E-4D4E-868D-9DB22CA72739}"/>
              </a:ext>
            </a:extLst>
          </p:cNvPr>
          <p:cNvSpPr txBox="1"/>
          <p:nvPr/>
        </p:nvSpPr>
        <p:spPr>
          <a:xfrm>
            <a:off x="529914" y="3397760"/>
            <a:ext cx="28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Duffy et al 2015 </a:t>
            </a:r>
            <a:r>
              <a:rPr lang="en-US" dirty="0" err="1"/>
              <a:t>PLoS</a:t>
            </a:r>
            <a:r>
              <a:rPr lang="en-US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648869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0B0B5A-5B8C-4676-8D43-C59A727BD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/>
          <a:stretch/>
        </p:blipFill>
        <p:spPr>
          <a:xfrm>
            <a:off x="2071" y="2458065"/>
            <a:ext cx="6113596" cy="365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540F8B-3D75-49E3-9046-D234932F6DF1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</a:t>
            </a:r>
            <a:r>
              <a:rPr lang="en-US" sz="2800" b="1" i="1" dirty="0"/>
              <a:t> </a:t>
            </a:r>
            <a:r>
              <a:rPr lang="en-US" sz="2800" dirty="0"/>
              <a:t>2016 and 2017 efforts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EF50D-5E73-4489-988B-1FA7FE760451}"/>
              </a:ext>
            </a:extLst>
          </p:cNvPr>
          <p:cNvSpPr txBox="1"/>
          <p:nvPr/>
        </p:nvSpPr>
        <p:spPr>
          <a:xfrm>
            <a:off x="664616" y="1016951"/>
            <a:ext cx="1003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40 sites across 105 degrees of latitude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seagrass vs unvegetated habitat (n=37)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strong gradients in temperature (annual mean and instantaneous)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14 species of seagrass (dominated by </a:t>
            </a:r>
            <a:r>
              <a:rPr lang="en-US" sz="2400" i="1" dirty="0" err="1"/>
              <a:t>Zostera</a:t>
            </a:r>
            <a:r>
              <a:rPr lang="en-US" sz="2400" dirty="0"/>
              <a:t>, 4 species max at one site)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6BF73-BA7E-426D-B475-E10670B9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57" y="2815165"/>
            <a:ext cx="3207875" cy="3206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528BC-3B5B-4547-A464-7043D5B8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92" y="2838980"/>
            <a:ext cx="1955869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1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sid_Italy_MorayTrimTrim">
            <a:hlinkClick r:id="" action="ppaction://media"/>
            <a:extLst>
              <a:ext uri="{FF2B5EF4-FFF2-40B4-BE49-F238E27FC236}">
                <a16:creationId xmlns:a16="http://schemas.microsoft.com/office/drawing/2014/main" id="{28A41962-73D8-4A1D-9BBB-A59CBFF6E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03F44-80FC-49FB-862F-76A75B774667}"/>
              </a:ext>
            </a:extLst>
          </p:cNvPr>
          <p:cNvSpPr txBox="1"/>
          <p:nvPr/>
        </p:nvSpPr>
        <p:spPr>
          <a:xfrm>
            <a:off x="8506050" y="3"/>
            <a:ext cx="346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Mediterranean </a:t>
            </a:r>
            <a:r>
              <a:rPr lang="en-US" i="1" dirty="0" err="1"/>
              <a:t>Posidonia</a:t>
            </a:r>
            <a:r>
              <a:rPr lang="en-US" dirty="0"/>
              <a:t> bed</a:t>
            </a:r>
          </a:p>
          <a:p>
            <a:r>
              <a:rPr lang="en-US" dirty="0"/>
              <a:t>Lisandro Benedetti-Cecchi</a:t>
            </a:r>
          </a:p>
        </p:txBody>
      </p:sp>
    </p:spTree>
    <p:extLst>
      <p:ext uri="{BB962C8B-B14F-4D97-AF65-F5344CB8AC3E}">
        <p14:creationId xmlns:p14="http://schemas.microsoft.com/office/powerpoint/2010/main" val="32902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5213</TotalTime>
  <Words>748</Words>
  <Application>Microsoft Office PowerPoint</Application>
  <PresentationFormat>Widescreen</PresentationFormat>
  <Paragraphs>102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120</cp:revision>
  <dcterms:created xsi:type="dcterms:W3CDTF">2018-03-06T01:27:19Z</dcterms:created>
  <dcterms:modified xsi:type="dcterms:W3CDTF">2018-04-18T17:05:08Z</dcterms:modified>
</cp:coreProperties>
</file>